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1.xml" ContentType="application/inkml+xml"/>
  <Override PartName="/ppt/notesSlides/notesSlide6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21"/>
  </p:notesMasterIdLst>
  <p:sldIdLst>
    <p:sldId id="718" r:id="rId2"/>
    <p:sldId id="725" r:id="rId3"/>
    <p:sldId id="731" r:id="rId4"/>
    <p:sldId id="726" r:id="rId5"/>
    <p:sldId id="712" r:id="rId6"/>
    <p:sldId id="728" r:id="rId7"/>
    <p:sldId id="717" r:id="rId8"/>
    <p:sldId id="729" r:id="rId9"/>
    <p:sldId id="730" r:id="rId10"/>
    <p:sldId id="727" r:id="rId11"/>
    <p:sldId id="555" r:id="rId12"/>
    <p:sldId id="740" r:id="rId13"/>
    <p:sldId id="724" r:id="rId14"/>
    <p:sldId id="744" r:id="rId15"/>
    <p:sldId id="741" r:id="rId16"/>
    <p:sldId id="721" r:id="rId17"/>
    <p:sldId id="742" r:id="rId18"/>
    <p:sldId id="743" r:id="rId19"/>
    <p:sldId id="722" r:id="rId20"/>
    <p:sldId id="715" r:id="rId21"/>
    <p:sldId id="716" r:id="rId22"/>
    <p:sldId id="713" r:id="rId23"/>
    <p:sldId id="714" r:id="rId24"/>
    <p:sldId id="723" r:id="rId25"/>
    <p:sldId id="739" r:id="rId26"/>
    <p:sldId id="745" r:id="rId27"/>
    <p:sldId id="746" r:id="rId28"/>
    <p:sldId id="736" r:id="rId29"/>
    <p:sldId id="737" r:id="rId30"/>
    <p:sldId id="738" r:id="rId31"/>
    <p:sldId id="600" r:id="rId32"/>
    <p:sldId id="734" r:id="rId33"/>
    <p:sldId id="685" r:id="rId34"/>
    <p:sldId id="684" r:id="rId35"/>
    <p:sldId id="573" r:id="rId36"/>
    <p:sldId id="574" r:id="rId37"/>
    <p:sldId id="688" r:id="rId38"/>
    <p:sldId id="692" r:id="rId39"/>
    <p:sldId id="693" r:id="rId40"/>
    <p:sldId id="696" r:id="rId41"/>
    <p:sldId id="697" r:id="rId42"/>
    <p:sldId id="698" r:id="rId43"/>
    <p:sldId id="699" r:id="rId44"/>
    <p:sldId id="700" r:id="rId45"/>
    <p:sldId id="701" r:id="rId46"/>
    <p:sldId id="703" r:id="rId47"/>
    <p:sldId id="705" r:id="rId48"/>
    <p:sldId id="706" r:id="rId49"/>
    <p:sldId id="707" r:id="rId50"/>
    <p:sldId id="710" r:id="rId51"/>
    <p:sldId id="580" r:id="rId52"/>
    <p:sldId id="581" r:id="rId53"/>
    <p:sldId id="582" r:id="rId54"/>
    <p:sldId id="733" r:id="rId55"/>
    <p:sldId id="429" r:id="rId56"/>
    <p:sldId id="735" r:id="rId57"/>
    <p:sldId id="631" r:id="rId58"/>
    <p:sldId id="632" r:id="rId59"/>
    <p:sldId id="604" r:id="rId60"/>
    <p:sldId id="605" r:id="rId61"/>
    <p:sldId id="606" r:id="rId62"/>
    <p:sldId id="256" r:id="rId63"/>
    <p:sldId id="257" r:id="rId64"/>
    <p:sldId id="324" r:id="rId65"/>
    <p:sldId id="314" r:id="rId66"/>
    <p:sldId id="553" r:id="rId67"/>
    <p:sldId id="554" r:id="rId68"/>
    <p:sldId id="523" r:id="rId69"/>
    <p:sldId id="305" r:id="rId70"/>
    <p:sldId id="322" r:id="rId71"/>
    <p:sldId id="325" r:id="rId72"/>
    <p:sldId id="487" r:id="rId73"/>
    <p:sldId id="319" r:id="rId74"/>
    <p:sldId id="560" r:id="rId75"/>
    <p:sldId id="536" r:id="rId76"/>
    <p:sldId id="537" r:id="rId77"/>
    <p:sldId id="549" r:id="rId78"/>
    <p:sldId id="484" r:id="rId79"/>
    <p:sldId id="485" r:id="rId80"/>
    <p:sldId id="559" r:id="rId81"/>
    <p:sldId id="538" r:id="rId82"/>
    <p:sldId id="539" r:id="rId83"/>
    <p:sldId id="540" r:id="rId84"/>
    <p:sldId id="541" r:id="rId85"/>
    <p:sldId id="542" r:id="rId86"/>
    <p:sldId id="543" r:id="rId87"/>
    <p:sldId id="545" r:id="rId88"/>
    <p:sldId id="546" r:id="rId89"/>
    <p:sldId id="571" r:id="rId90"/>
    <p:sldId id="572" r:id="rId91"/>
    <p:sldId id="583" r:id="rId92"/>
    <p:sldId id="584" r:id="rId93"/>
    <p:sldId id="585" r:id="rId94"/>
    <p:sldId id="586" r:id="rId95"/>
    <p:sldId id="587" r:id="rId96"/>
    <p:sldId id="588" r:id="rId97"/>
    <p:sldId id="589" r:id="rId98"/>
    <p:sldId id="590" r:id="rId99"/>
    <p:sldId id="591" r:id="rId100"/>
    <p:sldId id="592" r:id="rId101"/>
    <p:sldId id="594" r:id="rId102"/>
    <p:sldId id="595" r:id="rId103"/>
    <p:sldId id="596" r:id="rId104"/>
    <p:sldId id="603" r:id="rId105"/>
    <p:sldId id="607" r:id="rId106"/>
    <p:sldId id="608" r:id="rId107"/>
    <p:sldId id="609" r:id="rId108"/>
    <p:sldId id="612" r:id="rId109"/>
    <p:sldId id="613" r:id="rId110"/>
    <p:sldId id="614" r:id="rId111"/>
    <p:sldId id="625" r:id="rId112"/>
    <p:sldId id="732" r:id="rId113"/>
    <p:sldId id="646" r:id="rId114"/>
    <p:sldId id="647" r:id="rId115"/>
    <p:sldId id="649" r:id="rId116"/>
    <p:sldId id="653" r:id="rId117"/>
    <p:sldId id="654" r:id="rId118"/>
    <p:sldId id="668" r:id="rId119"/>
    <p:sldId id="702" r:id="rId120"/>
  </p:sldIdLst>
  <p:sldSz cx="12192000" cy="6858000"/>
  <p:notesSz cx="6858000" cy="9144000"/>
  <p:custDataLst>
    <p:tags r:id="rId1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4" autoAdjust="0"/>
    <p:restoredTop sz="78786" autoAdjust="0"/>
  </p:normalViewPr>
  <p:slideViewPr>
    <p:cSldViewPr snapToGrid="0">
      <p:cViewPr>
        <p:scale>
          <a:sx n="75" d="100"/>
          <a:sy n="75" d="100"/>
        </p:scale>
        <p:origin x="-1027" y="22"/>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5/23/2021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32</a:t>
            </a:fld>
            <a:endParaRPr lang="en-US"/>
          </a:p>
        </p:txBody>
      </p:sp>
    </p:spTree>
    <p:extLst>
      <p:ext uri="{BB962C8B-B14F-4D97-AF65-F5344CB8AC3E}">
        <p14:creationId xmlns:p14="http://schemas.microsoft.com/office/powerpoint/2010/main" val="2307889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51</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53</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55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56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62</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63</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64</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65</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66</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67</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69</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70</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71</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72</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74</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76</a:t>
            </a:fld>
            <a:endParaRPr lang="en-US"/>
          </a:p>
        </p:txBody>
      </p:sp>
    </p:spTree>
    <p:extLst>
      <p:ext uri="{BB962C8B-B14F-4D97-AF65-F5344CB8AC3E}">
        <p14:creationId xmlns:p14="http://schemas.microsoft.com/office/powerpoint/2010/main" val="2794343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78</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79</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80</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81</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83</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84</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11</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85</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86</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87</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88</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89</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91</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92</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93</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12</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96</a:t>
            </a:fld>
            <a:endParaRPr lang="en-US"/>
          </a:p>
        </p:txBody>
      </p:sp>
    </p:spTree>
    <p:extLst>
      <p:ext uri="{BB962C8B-B14F-4D97-AF65-F5344CB8AC3E}">
        <p14:creationId xmlns:p14="http://schemas.microsoft.com/office/powerpoint/2010/main" val="26625598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36930664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98</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99</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100</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101</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102</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103</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104</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107</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109</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110</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113</a:t>
            </a:fld>
            <a:endParaRPr lang="en-US"/>
          </a:p>
        </p:txBody>
      </p:sp>
    </p:spTree>
    <p:extLst>
      <p:ext uri="{BB962C8B-B14F-4D97-AF65-F5344CB8AC3E}">
        <p14:creationId xmlns:p14="http://schemas.microsoft.com/office/powerpoint/2010/main" val="21189526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114</a:t>
            </a:fld>
            <a:endParaRPr lang="en-US"/>
          </a:p>
        </p:txBody>
      </p:sp>
    </p:spTree>
    <p:extLst>
      <p:ext uri="{BB962C8B-B14F-4D97-AF65-F5344CB8AC3E}">
        <p14:creationId xmlns:p14="http://schemas.microsoft.com/office/powerpoint/2010/main" val="25676622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115</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117</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H1 = Men and Women do on average different perceptions of their own health</a:t>
            </a:r>
          </a:p>
          <a:p>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118</a:t>
            </a:fld>
            <a:endParaRPr lang="en-US"/>
          </a:p>
        </p:txBody>
      </p:sp>
    </p:spTree>
    <p:extLst>
      <p:ext uri="{BB962C8B-B14F-4D97-AF65-F5344CB8AC3E}">
        <p14:creationId xmlns:p14="http://schemas.microsoft.com/office/powerpoint/2010/main" val="43488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17</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18</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25</a:t>
            </a:fld>
            <a:endParaRPr lang="en-US"/>
          </a:p>
        </p:txBody>
      </p:sp>
    </p:spTree>
    <p:extLst>
      <p:ext uri="{BB962C8B-B14F-4D97-AF65-F5344CB8AC3E}">
        <p14:creationId xmlns:p14="http://schemas.microsoft.com/office/powerpoint/2010/main" val="3992002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5/23/2021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5/23/2021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5/23/2021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4.png"/><Relationship Id="rId5" Type="http://schemas.openxmlformats.org/officeDocument/2006/relationships/notesSlide" Target="../notesSlides/notesSlide59.xml"/><Relationship Id="rId4"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1.xml"/></Relationships>
</file>

<file path=ppt/slides/_rels/slide117.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162.png"/><Relationship Id="rId50" Type="http://schemas.openxmlformats.org/officeDocument/2006/relationships/customXml" Target="../ink/ink25.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66.xml"/><Relationship Id="rId16" Type="http://schemas.openxmlformats.org/officeDocument/2006/relationships/customXml" Target="../ink/ink8.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157.png"/><Relationship Id="rId40" Type="http://schemas.openxmlformats.org/officeDocument/2006/relationships/customXml" Target="../ink/ink20.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2.xml"/><Relationship Id="rId9" Type="http://schemas.openxmlformats.org/officeDocument/2006/relationships/image" Target="../media/image14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2.png"/><Relationship Id="rId30" Type="http://schemas.openxmlformats.org/officeDocument/2006/relationships/customXml" Target="../ink/ink15.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164.png"/><Relationship Id="rId3" Type="http://schemas.openxmlformats.org/officeDocument/2006/relationships/image" Target="../media/image65.png"/><Relationship Id="rId12" Type="http://schemas.openxmlformats.org/officeDocument/2006/relationships/customXml" Target="../ink/ink6.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159.png"/><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5.xml"/><Relationship Id="rId31" Type="http://schemas.openxmlformats.org/officeDocument/2006/relationships/image" Target="../media/image154.png"/><Relationship Id="rId44" Type="http://schemas.openxmlformats.org/officeDocument/2006/relationships/customXml" Target="../ink/ink22.xml"/><Relationship Id="rId52" Type="http://schemas.openxmlformats.org/officeDocument/2006/relationships/customXml" Target="../ink/ink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researchguides.uic.edu/da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hyperlink" Target="http://www.rstudio.com/download"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www.cran.r-project.org/" TargetMode="External"/><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0.png"/><Relationship Id="rId4" Type="http://schemas.openxmlformats.org/officeDocument/2006/relationships/notesSlide" Target="../notesSlides/notesSlide38.xml"/></Relationships>
</file>

<file path=ppt/slides/_rels/slide84.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4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“Good” vs. “Bad” data</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p:txBody>
          <a:bodyPr/>
          <a:lstStyle/>
          <a:p>
            <a:r>
              <a:rPr lang="en-US" dirty="0"/>
              <a:t>Good (aka “Tidy”) Data</a:t>
            </a:r>
          </a:p>
          <a:p>
            <a:pPr lvl="1"/>
            <a:r>
              <a:rPr lang="en-US" dirty="0"/>
              <a:t>Each variable should have its own column</a:t>
            </a:r>
          </a:p>
          <a:p>
            <a:pPr lvl="1"/>
            <a:r>
              <a:rPr lang="en-US" dirty="0"/>
              <a:t>Each observation must have its own row</a:t>
            </a:r>
          </a:p>
          <a:p>
            <a:pPr lvl="1"/>
            <a:r>
              <a:rPr lang="en-US" dirty="0"/>
              <a:t>Each value must have its own cell</a:t>
            </a:r>
          </a:p>
          <a:p>
            <a:pPr lvl="1"/>
            <a:endParaRPr lang="en-US" dirty="0"/>
          </a:p>
          <a:p>
            <a:pPr lvl="1"/>
            <a:endParaRPr lang="en-US" dirty="0"/>
          </a:p>
          <a:p>
            <a:pPr lvl="1"/>
            <a:endParaRPr lang="en-US" dirty="0"/>
          </a:p>
          <a:p>
            <a:r>
              <a:rPr lang="en-US" dirty="0"/>
              <a:t>Rectangular Data: Rows indicate observations, or cases, and columns indicate variables</a:t>
            </a:r>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8580120" y="286603"/>
            <a:ext cx="3431357" cy="3893804"/>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
        <p:nvSpPr>
          <p:cNvPr id="10" name="Rectangle 9">
            <a:extLst>
              <a:ext uri="{FF2B5EF4-FFF2-40B4-BE49-F238E27FC236}">
                <a16:creationId xmlns:a16="http://schemas.microsoft.com/office/drawing/2014/main" id="{7548CD1F-4FE2-43A0-A19D-622309C6F26B}"/>
              </a:ext>
            </a:extLst>
          </p:cNvPr>
          <p:cNvSpPr/>
          <p:nvPr/>
        </p:nvSpPr>
        <p:spPr>
          <a:xfrm>
            <a:off x="3387621" y="5155220"/>
            <a:ext cx="6096000" cy="163121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000" dirty="0"/>
              <a:t>Call: </a:t>
            </a:r>
            <a:r>
              <a:rPr lang="en-US" sz="2000" dirty="0" err="1"/>
              <a:t>xtabs</a:t>
            </a:r>
            <a:r>
              <a:rPr lang="en-US" sz="2000" dirty="0"/>
              <a:t>(formula = ~healthy + partyid3, data = ANES)</a:t>
            </a:r>
          </a:p>
          <a:p>
            <a:r>
              <a:rPr lang="en-US" sz="2000" dirty="0"/>
              <a:t>Number of cases in table: 4242 </a:t>
            </a:r>
          </a:p>
          <a:p>
            <a:r>
              <a:rPr lang="en-US" sz="2000" dirty="0"/>
              <a:t>Number of factors: 2 </a:t>
            </a:r>
          </a:p>
          <a:p>
            <a:r>
              <a:rPr lang="en-US" sz="2000" dirty="0"/>
              <a:t>Test for independence of all factors:</a:t>
            </a:r>
          </a:p>
          <a:p>
            <a:r>
              <a:rPr lang="en-US" sz="2000" dirty="0"/>
              <a:t>	</a:t>
            </a:r>
            <a:r>
              <a:rPr lang="en-US" sz="2000" dirty="0" err="1"/>
              <a:t>Chisq</a:t>
            </a:r>
            <a:r>
              <a:rPr lang="en-US" sz="2000" dirty="0"/>
              <a:t> = 30.102, df = 8, p-value = 0.0002028</a:t>
            </a:r>
          </a:p>
        </p:txBody>
      </p:sp>
    </p:spTree>
    <p:extLst>
      <p:ext uri="{BB962C8B-B14F-4D97-AF65-F5344CB8AC3E}">
        <p14:creationId xmlns:p14="http://schemas.microsoft.com/office/powerpoint/2010/main" val="280109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r>
              <a:rPr lang="en-US" dirty="0"/>
              <a:t>Conceptual reminder</a:t>
            </a:r>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435843" y="2020166"/>
            <a:ext cx="11519607" cy="3776065"/>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9697083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D57B-CF11-43AA-B67D-3E84C3F6589A}"/>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D411115A-3E9A-4FE5-A66F-8C98859429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17480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2735212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26410150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fontScale="92500" lnSpcReduction="20000"/>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a:p>
            <a:pPr marL="0" indent="0">
              <a:buNone/>
            </a:pPr>
            <a:endParaRPr lang="en-US" sz="2400" dirty="0"/>
          </a:p>
          <a:p>
            <a:pPr marL="0" indent="0">
              <a:buNone/>
            </a:pPr>
            <a:r>
              <a:rPr lang="en-US" sz="2400" b="1" dirty="0"/>
              <a:t>What’s the null hypothesis?</a:t>
            </a:r>
          </a:p>
          <a:p>
            <a:pPr marL="0" indent="0">
              <a:buNone/>
            </a:pPr>
            <a:r>
              <a:rPr lang="en-US" sz="2400" b="1" dirty="0"/>
              <a:t>What is the alternative hypothesis? </a:t>
            </a:r>
          </a:p>
        </p:txBody>
      </p:sp>
    </p:spTree>
    <p:extLst>
      <p:ext uri="{BB962C8B-B14F-4D97-AF65-F5344CB8AC3E}">
        <p14:creationId xmlns:p14="http://schemas.microsoft.com/office/powerpoint/2010/main" val="8655247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r>
              <a:rPr lang="en-US" sz="4400" dirty="0"/>
              <a:t>Example 4</a:t>
            </a:r>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Research Question</a:t>
            </a:r>
          </a:p>
        </p:txBody>
      </p:sp>
      <p:sp>
        <p:nvSpPr>
          <p:cNvPr id="3" name="Content Placeholder 2"/>
          <p:cNvSpPr>
            <a:spLocks noGrp="1"/>
          </p:cNvSpPr>
          <p:nvPr>
            <p:ph idx="1"/>
          </p:nvPr>
        </p:nvSpPr>
        <p:spPr/>
        <p:txBody>
          <a:bodyPr/>
          <a:lstStyle/>
          <a:p>
            <a:pPr marL="0" indent="0">
              <a:buNone/>
            </a:pPr>
            <a:r>
              <a:rPr lang="en-US" sz="2400" dirty="0"/>
              <a:t>Research Question: Do men and women, on average, have different perceptions of their own health?</a:t>
            </a:r>
          </a:p>
          <a:p>
            <a:pPr marL="0" indent="0">
              <a:buNone/>
            </a:pPr>
            <a:endParaRPr lang="en-US" sz="2400" dirty="0"/>
          </a:p>
          <a:p>
            <a:pPr marL="0" indent="0">
              <a:buNone/>
            </a:pPr>
            <a:r>
              <a:rPr lang="en-US" sz="2400" dirty="0"/>
              <a:t>H</a:t>
            </a:r>
            <a:r>
              <a:rPr lang="en-US" sz="2400" baseline="-25000" dirty="0"/>
              <a:t>o</a:t>
            </a:r>
            <a:r>
              <a:rPr lang="en-US" sz="2400" dirty="0"/>
              <a:t>: There will be no significant difference in the perception of one’s health between males and females. (</a:t>
            </a:r>
            <a:r>
              <a:rPr lang="el-GR" sz="2400" dirty="0"/>
              <a:t>Μ</a:t>
            </a:r>
            <a:r>
              <a:rPr lang="en-US" sz="2400" dirty="0"/>
              <a:t>D=0).</a:t>
            </a:r>
          </a:p>
          <a:p>
            <a:pPr marL="0" indent="0">
              <a:buNone/>
            </a:pPr>
            <a:endParaRPr lang="en-US" sz="2400" dirty="0"/>
          </a:p>
          <a:p>
            <a:pPr marL="0" indent="0">
              <a:buNone/>
            </a:pPr>
            <a:r>
              <a:rPr lang="en-US" sz="2400" dirty="0"/>
              <a:t>H1: …… ? </a:t>
            </a:r>
          </a:p>
          <a:p>
            <a:pPr marL="0" indent="0">
              <a:buNone/>
            </a:pPr>
            <a:endParaRPr lang="en-US" dirty="0"/>
          </a:p>
        </p:txBody>
      </p:sp>
    </p:spTree>
    <p:extLst>
      <p:ext uri="{BB962C8B-B14F-4D97-AF65-F5344CB8AC3E}">
        <p14:creationId xmlns:p14="http://schemas.microsoft.com/office/powerpoint/2010/main" val="5229694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098" name="Picture 2" descr="fox news graph fail">
            <a:extLst>
              <a:ext uri="{FF2B5EF4-FFF2-40B4-BE49-F238E27FC236}">
                <a16:creationId xmlns:a16="http://schemas.microsoft.com/office/drawing/2014/main" id="{60613230-2760-48B8-9E33-301903E77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862" y="2734356"/>
            <a:ext cx="56197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85" y="455338"/>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548" y="2095917"/>
            <a:ext cx="3633220" cy="447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Excel, Data Management, and Stats Concepts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7154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p:txBody>
          <a:bodyPr/>
          <a:lstStyle/>
          <a:p>
            <a:r>
              <a:rPr lang="en-US" dirty="0"/>
              <a:t>Data will very rarely be organized the way that you want, frequently called “dirty”.</a:t>
            </a:r>
          </a:p>
          <a:p>
            <a:endParaRPr lang="en-US" dirty="0"/>
          </a:p>
          <a:p>
            <a:r>
              <a:rPr lang="en-US" dirty="0"/>
              <a:t>Common Steps:</a:t>
            </a:r>
          </a:p>
          <a:p>
            <a:r>
              <a:rPr lang="en-US" dirty="0"/>
              <a:t>Delete unnecessary columns or create a separate file containing only columns you need</a:t>
            </a:r>
          </a:p>
          <a:p>
            <a:r>
              <a:rPr lang="en-US" dirty="0"/>
              <a:t>Delete unnecessary rows</a:t>
            </a:r>
          </a:p>
          <a:p>
            <a:r>
              <a:rPr lang="en-US" dirty="0"/>
              <a:t>Resize columns</a:t>
            </a:r>
          </a:p>
          <a:p>
            <a:r>
              <a:rPr lang="en-US" dirty="0"/>
              <a:t>Resize rows</a:t>
            </a:r>
          </a:p>
          <a:p>
            <a:r>
              <a:rPr lang="en-US" dirty="0"/>
              <a:t>Column format: Text, numeric, percentages, etc.</a:t>
            </a:r>
          </a:p>
        </p:txBody>
      </p:sp>
    </p:spTree>
    <p:extLst>
      <p:ext uri="{BB962C8B-B14F-4D97-AF65-F5344CB8AC3E}">
        <p14:creationId xmlns:p14="http://schemas.microsoft.com/office/powerpoint/2010/main" val="774456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9831453" cy="4023360"/>
          </a:xfrm>
        </p:spPr>
        <p:txBody>
          <a:bodyPr>
            <a:normAutofit lnSpcReduction="10000"/>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how changes in traffic may have been influenced by COVID work restrictions, what do we need to know?</a:t>
            </a:r>
          </a:p>
          <a:p>
            <a:endParaRPr lang="en-US" dirty="0"/>
          </a:p>
          <a:p>
            <a:endParaRPr lang="en-US" dirty="0"/>
          </a:p>
          <a:p>
            <a:endParaRPr lang="en-US" dirty="0"/>
          </a:p>
          <a:p>
            <a:endParaRPr lang="en-US" dirty="0"/>
          </a:p>
          <a:p>
            <a:r>
              <a:rPr lang="en-US" dirty="0"/>
              <a:t>UIC has links to tons of great resources: </a:t>
            </a:r>
            <a:r>
              <a:rPr lang="en-US" dirty="0">
                <a:hlinkClick r:id="rId4"/>
              </a:rPr>
              <a:t>https://researchguides.uic.edu/data</a:t>
            </a:r>
            <a:endParaRPr lang="en-US" dirty="0"/>
          </a:p>
          <a:p>
            <a:r>
              <a:rPr lang="en-US" dirty="0"/>
              <a:t>- data.gov</a:t>
            </a:r>
          </a:p>
          <a:p>
            <a:endParaRPr lang="en-US" dirty="0"/>
          </a:p>
        </p:txBody>
      </p:sp>
    </p:spTree>
    <p:extLst>
      <p:ext uri="{BB962C8B-B14F-4D97-AF65-F5344CB8AC3E}">
        <p14:creationId xmlns:p14="http://schemas.microsoft.com/office/powerpoint/2010/main" val="2262563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Crashes – Descriptive Statistics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 How many crashes occur at different speed limits?</a:t>
            </a:r>
          </a:p>
          <a:p>
            <a:r>
              <a:rPr lang="en-US" dirty="0"/>
              <a:t>- Does weather impact traffic crashes? (Consider the number of days that are clear vs. foggy)</a:t>
            </a:r>
          </a:p>
          <a:p>
            <a:r>
              <a:rPr lang="en-US" dirty="0"/>
              <a:t>- Crash totals for each year</a:t>
            </a:r>
          </a:p>
          <a:p>
            <a:r>
              <a:rPr lang="en-US" dirty="0"/>
              <a:t>- Total crashes by the hour</a:t>
            </a:r>
          </a:p>
          <a:p>
            <a:endParaRPr lang="en-US" dirty="0"/>
          </a:p>
        </p:txBody>
      </p:sp>
    </p:spTree>
    <p:extLst>
      <p:ext uri="{BB962C8B-B14F-4D97-AF65-F5344CB8AC3E}">
        <p14:creationId xmlns:p14="http://schemas.microsoft.com/office/powerpoint/2010/main" val="414109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Information from One Cell</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Crashes - 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fontScale="77500" lnSpcReduction="20000"/>
          </a:bodyPr>
          <a:lstStyle/>
          <a:p>
            <a:pPr marL="0" marR="0">
              <a:spcBef>
                <a:spcPts val="0"/>
              </a:spcBef>
              <a:spcAft>
                <a:spcPts val="0"/>
              </a:spcAft>
            </a:pPr>
            <a:r>
              <a:rPr lang="en-US" sz="1800" dirty="0">
                <a:effectLst/>
                <a:latin typeface="Calibri" panose="020F0502020204030204" pitchFamily="34" charset="0"/>
              </a:rPr>
              <a:t># Exploratory plots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probably haven't see many of those: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Mostly for internal use - you (and your team) are the audience!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Quick and dirty: draw quick information from your data in a more intuitive way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plenty - there is no reason not to make one!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Not very fancy but CORRECT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#Basic rules for an explanatory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 will discuss each of these points today</a:t>
            </a:r>
          </a:p>
        </p:txBody>
      </p:sp>
    </p:spTree>
    <p:extLst>
      <p:ext uri="{BB962C8B-B14F-4D97-AF65-F5344CB8AC3E}">
        <p14:creationId xmlns:p14="http://schemas.microsoft.com/office/powerpoint/2010/main" val="3202602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Pretty, well designed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few of them, AT THE END OF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 will carefully select which graphs you need to make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endParaRPr lang="en-US" dirty="0"/>
          </a:p>
        </p:txBody>
      </p:sp>
    </p:spTree>
    <p:extLst>
      <p:ext uri="{BB962C8B-B14F-4D97-AF65-F5344CB8AC3E}">
        <p14:creationId xmlns:p14="http://schemas.microsoft.com/office/powerpoint/2010/main" val="4148852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endParaRPr lang="en-US" dirty="0"/>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On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r>
              <a:rPr lang="en-US" dirty="0"/>
              <a:t>[Include the link for the college software website here and in the syllabus] </a:t>
            </a:r>
          </a:p>
        </p:txBody>
      </p:sp>
    </p:spTree>
    <p:extLst>
      <p:ext uri="{BB962C8B-B14F-4D97-AF65-F5344CB8AC3E}">
        <p14:creationId xmlns:p14="http://schemas.microsoft.com/office/powerpoint/2010/main" val="149362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Manipulating Data</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3017355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 of association:</a:t>
            </a:r>
          </a:p>
        </p:txBody>
      </p:sp>
      <p:sp>
        <p:nvSpPr>
          <p:cNvPr id="3" name="Content Placeholder 2"/>
          <p:cNvSpPr>
            <a:spLocks noGrp="1"/>
          </p:cNvSpPr>
          <p:nvPr>
            <p:ph idx="1"/>
          </p:nvPr>
        </p:nvSpPr>
        <p:spPr/>
        <p:txBody>
          <a:bodyPr>
            <a:normAutofit fontScale="92500" lnSpcReduction="10000"/>
          </a:bodyPr>
          <a:lstStyle/>
          <a:p>
            <a:r>
              <a:rPr lang="en-US" dirty="0"/>
              <a:t>Used to test whether two variables are related to one another or not</a:t>
            </a:r>
          </a:p>
          <a:p>
            <a:r>
              <a:rPr lang="en-US" dirty="0"/>
              <a:t>Null hypothesis: There is not relationship between two variables</a:t>
            </a:r>
          </a:p>
          <a:p>
            <a:r>
              <a:rPr lang="en-US" dirty="0"/>
              <a:t>Alternative hypothesis: There </a:t>
            </a:r>
            <a:r>
              <a:rPr lang="en-US" b="1" dirty="0"/>
              <a:t>is</a:t>
            </a:r>
            <a:r>
              <a:rPr lang="en-US" dirty="0"/>
              <a:t> a relationship between variables</a:t>
            </a:r>
          </a:p>
          <a:p>
            <a:endParaRPr lang="en-US" dirty="0"/>
          </a:p>
          <a:p>
            <a:endParaRPr lang="en-US" dirty="0"/>
          </a:p>
          <a:p>
            <a:r>
              <a:rPr lang="en-US" dirty="0"/>
              <a:t>Which test of association you use will depend on:</a:t>
            </a:r>
          </a:p>
          <a:p>
            <a:pPr lvl="1"/>
            <a:r>
              <a:rPr lang="en-US" dirty="0"/>
              <a:t>The nature of the variables you are studying including the type (nominal, ordinal, interval) and number of categories.</a:t>
            </a:r>
          </a:p>
          <a:p>
            <a:pPr lvl="1"/>
            <a:r>
              <a:rPr lang="en-US" dirty="0"/>
              <a:t>The nature of the question you’re answering (independence, agreement of coders, effect of an intervention, etc.).</a:t>
            </a:r>
          </a:p>
          <a:p>
            <a:pPr lvl="1"/>
            <a:r>
              <a:rPr lang="en-US" dirty="0"/>
              <a:t>Whether your hypothesis is symmetrical or asymmetrical.</a:t>
            </a:r>
          </a:p>
          <a:p>
            <a:pPr lvl="1"/>
            <a:r>
              <a:rPr lang="en-US" dirty="0"/>
              <a:t>Violation of assumptions</a:t>
            </a:r>
          </a:p>
          <a:p>
            <a:endParaRPr lang="en-US" dirty="0"/>
          </a:p>
        </p:txBody>
      </p:sp>
    </p:spTree>
    <p:extLst>
      <p:ext uri="{BB962C8B-B14F-4D97-AF65-F5344CB8AC3E}">
        <p14:creationId xmlns:p14="http://schemas.microsoft.com/office/powerpoint/2010/main" val="4265864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5334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1" y="162740"/>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a:bodyPr>
              <a:lstStyle/>
              <a:p>
                <a:r>
                  <a:rPr lang="en-US" dirty="0"/>
                  <a:t>Bivariate Regression: </a:t>
                </a:r>
              </a:p>
              <a:p>
                <a:pPr lvl="1"/>
                <a:r>
                  <a:rPr lang="en-US" dirty="0"/>
                  <a:t>Based on finding best fitting line representing the relationship between x and y.</a:t>
                </a:r>
              </a:p>
              <a:p>
                <a:pPr lvl="1"/>
                <a:r>
                  <a:rPr lang="en-US" dirty="0"/>
                  <a:t>Identifies one variable as independent and the other as dependent.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𝑖</m:t>
                        </m:r>
                      </m:sub>
                    </m:sSub>
                    <m:r>
                      <a:rPr lang="en-US" sz="2400">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0</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𝑒</m:t>
                        </m:r>
                      </m:e>
                      <m:sub>
                        <m:r>
                          <a:rPr lang="en-US" sz="2400" i="1">
                            <a:latin typeface="Cambria Math"/>
                          </a:rPr>
                          <m:t>𝑖</m:t>
                        </m:r>
                      </m:sub>
                    </m:sSub>
                  </m:oMath>
                </a14:m>
                <a:endParaRPr lang="en-US" sz="2400" dirty="0"/>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𝑖</m:t>
                        </m:r>
                      </m:sub>
                    </m:sSub>
                  </m:oMath>
                </a14:m>
                <a:r>
                  <a:rPr lang="en-US" dirty="0"/>
                  <a:t> is the value of the dependent variable (y) for observation i.</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0</m:t>
                        </m:r>
                      </m:sub>
                    </m:sSub>
                  </m:oMath>
                </a14:m>
                <a:r>
                  <a:rPr lang="en-US" dirty="0"/>
                  <a:t> is the intercept, the predicted value of y when the x is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oMath>
                </a14:m>
                <a:r>
                  <a:rPr lang="en-US" dirty="0"/>
                  <a:t> is the regression coefficient – how much we expect y to change as x increases.</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oMath>
                </a14:m>
                <a:r>
                  <a:rPr lang="en-US" dirty="0"/>
                  <a:t> is the value of the independent variable (x) for observation i. </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𝑒</m:t>
                        </m:r>
                      </m:e>
                      <m:sub>
                        <m:r>
                          <a:rPr lang="en-US" sz="2000" i="1">
                            <a:latin typeface="Cambria Math"/>
                          </a:rPr>
                          <m:t>𝑖</m:t>
                        </m:r>
                      </m:sub>
                    </m:sSub>
                  </m:oMath>
                </a14:m>
                <a:r>
                  <a:rPr lang="en-US" dirty="0"/>
                  <a:t> the error of the estimate for observation i (the deviation from the best-fitting line).</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13" t="-1646"/>
                </a:stretch>
              </a:blipFill>
            </p:spPr>
            <p:txBody>
              <a:bodyPr/>
              <a:lstStyle/>
              <a:p>
                <a:r>
                  <a:rPr lang="en-US">
                    <a:noFill/>
                  </a:rPr>
                  <a:t> </a:t>
                </a:r>
              </a:p>
            </p:txBody>
          </p:sp>
        </mc:Fallback>
      </mc:AlternateContent>
    </p:spTree>
    <p:extLst>
      <p:ext uri="{BB962C8B-B14F-4D97-AF65-F5344CB8AC3E}">
        <p14:creationId xmlns:p14="http://schemas.microsoft.com/office/powerpoint/2010/main" val="1511304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fontScale="85000" lnSpcReduction="20000"/>
              </a:bodyPr>
              <a:lstStyle/>
              <a:p>
                <a:r>
                  <a:rPr lang="en-US" dirty="0"/>
                  <a:t>Information produced by a bivariate regression: </a:t>
                </a:r>
              </a:p>
              <a:p>
                <a:pPr lvl="1"/>
                <a:r>
                  <a:rPr lang="en-US" dirty="0"/>
                  <a:t>Model from output includes R and R Square. </a:t>
                </a:r>
              </a:p>
              <a:p>
                <a:pPr lvl="2"/>
                <a:r>
                  <a:rPr lang="en-US" dirty="0"/>
                  <a:t>R in bivariate regression (with one independent variable) is the same as the Pearson correlation coefficient.</a:t>
                </a:r>
              </a:p>
              <a:p>
                <a:pPr lvl="2"/>
                <a:r>
                  <a:rPr lang="en-US" dirty="0"/>
                  <a:t>R Square is the percent of variance in the dependent variable that is explained by the independent variable. Ranges from 0 to 1.</a:t>
                </a:r>
              </a:p>
              <a:p>
                <a:pPr lvl="1"/>
                <a:r>
                  <a:rPr lang="en-US" dirty="0"/>
                  <a:t>Coefficient information:</a:t>
                </a:r>
              </a:p>
              <a:p>
                <a:pPr lvl="2"/>
                <a:r>
                  <a:rPr lang="en-US" dirty="0"/>
                  <a:t>Constant: represents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oMath>
                </a14:m>
                <a:endParaRPr lang="en-US" dirty="0"/>
              </a:p>
              <a:p>
                <a:pPr lvl="2"/>
                <a:r>
                  <a:rPr lang="en-US" dirty="0"/>
                  <a:t>Unstandardized coefficient: represents the amount of change in the dependent variable that corresponds to one unit of change in the independent variable (size affected by scale; positivity/negativity affected by direction of coding)</a:t>
                </a:r>
              </a:p>
              <a:p>
                <a:pPr lvl="2"/>
                <a:r>
                  <a:rPr lang="en-US" dirty="0"/>
                  <a:t>Standard error: represents strength of relationship and confidence (amount of “noise” in estimate of relationship).</a:t>
                </a:r>
              </a:p>
              <a:p>
                <a:pPr lvl="2"/>
                <a:r>
                  <a:rPr lang="en-US" dirty="0"/>
                  <a:t>t-statistic: roughly equal to unstandardized coefficient divided by standard error</a:t>
                </a:r>
              </a:p>
              <a:p>
                <a:pPr lvl="2"/>
                <a:r>
                  <a:rPr lang="en-US" dirty="0"/>
                  <a:t>p-value: as always p=&lt;.05 is significant (depends on sample size, but given a sufficiently large sample size, t approximate the z-distribution here, which means that t&gt;=1.96 is going to be significant)</a:t>
                </a:r>
              </a:p>
              <a:p>
                <a:pPr lvl="2"/>
                <a:r>
                  <a:rPr lang="en-US" dirty="0"/>
                  <a:t>Reporting coefficient </a:t>
                </a:r>
                <a14:m>
                  <m:oMath xmlns:m="http://schemas.openxmlformats.org/officeDocument/2006/math">
                    <m:r>
                      <a:rPr lang="en-US" i="1">
                        <a:latin typeface="Cambria Math"/>
                        <a:ea typeface="Cambria Math"/>
                      </a:rPr>
                      <m:t>𝛽</m:t>
                    </m:r>
                  </m:oMath>
                </a14:m>
                <a:r>
                  <a:rPr lang="en-US" dirty="0"/>
                  <a:t>=.31, SE=.05, p&lt;.05</a:t>
                </a:r>
              </a:p>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76" t="-2058" r="-376"/>
                </a:stretch>
              </a:blipFill>
            </p:spPr>
            <p:txBody>
              <a:bodyPr/>
              <a:lstStyle/>
              <a:p>
                <a:r>
                  <a:rPr lang="en-US">
                    <a:noFill/>
                  </a:rPr>
                  <a:t> </a:t>
                </a:r>
              </a:p>
            </p:txBody>
          </p:sp>
        </mc:Fallback>
      </mc:AlternateContent>
    </p:spTree>
    <p:extLst>
      <p:ext uri="{BB962C8B-B14F-4D97-AF65-F5344CB8AC3E}">
        <p14:creationId xmlns:p14="http://schemas.microsoft.com/office/powerpoint/2010/main" val="784863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38328"/>
            <a:ext cx="9720072" cy="722376"/>
          </a:xfrm>
        </p:spPr>
        <p:txBody>
          <a:bodyPr>
            <a:normAutofit/>
          </a:bodyPr>
          <a:lstStyle/>
          <a:p>
            <a:r>
              <a:rPr lang="en-US" dirty="0"/>
              <a:t>Dichotomous independent variable:</a:t>
            </a:r>
          </a:p>
        </p:txBody>
      </p:sp>
      <p:sp>
        <p:nvSpPr>
          <p:cNvPr id="3" name="Content Placeholder 2"/>
          <p:cNvSpPr>
            <a:spLocks noGrp="1"/>
          </p:cNvSpPr>
          <p:nvPr>
            <p:ph idx="1"/>
          </p:nvPr>
        </p:nvSpPr>
        <p:spPr>
          <a:xfrm>
            <a:off x="1024128" y="1060704"/>
            <a:ext cx="10607040" cy="5522976"/>
          </a:xfrm>
        </p:spPr>
        <p:txBody>
          <a:bodyPr>
            <a:normAutofit fontScale="92500" lnSpcReduction="20000"/>
          </a:bodyPr>
          <a:lstStyle/>
          <a:p>
            <a:r>
              <a:rPr lang="en-US" dirty="0"/>
              <a:t>Evidence this far has used two continuous variables, but regression </a:t>
            </a:r>
          </a:p>
          <a:p>
            <a:r>
              <a:rPr lang="en-US" dirty="0"/>
              <a:t>E.g., homeowners versus renters</a:t>
            </a:r>
          </a:p>
          <a:p>
            <a:r>
              <a:rPr lang="en-US" dirty="0"/>
              <a:t>Recode dichotomous variable to have values of 0 and 1</a:t>
            </a:r>
          </a:p>
          <a:p>
            <a:pPr lvl="1"/>
            <a:r>
              <a:rPr lang="en-US" dirty="0"/>
              <a:t>Renters = 0</a:t>
            </a:r>
          </a:p>
          <a:p>
            <a:pPr lvl="1"/>
            <a:r>
              <a:rPr lang="en-US" dirty="0"/>
              <a:t>Homeowners = 1</a:t>
            </a:r>
          </a:p>
          <a:p>
            <a:pPr marL="128016" lvl="1" indent="0">
              <a:buNone/>
            </a:pPr>
            <a:endParaRPr lang="en-US" dirty="0"/>
          </a:p>
          <a:p>
            <a:pPr marL="128016" lvl="1" indent="0">
              <a:buNone/>
            </a:pPr>
            <a:r>
              <a:rPr lang="en-US" dirty="0"/>
              <a:t>Dependent variables: Feeling thermometer evaluation of the police coded from 0 to 101.</a:t>
            </a:r>
          </a:p>
          <a:p>
            <a:pPr marL="128016" lvl="1" indent="0">
              <a:buNone/>
            </a:pPr>
            <a:endParaRPr lang="en-US" dirty="0"/>
          </a:p>
          <a:p>
            <a:pPr marL="128016" lvl="1" indent="0">
              <a:buNone/>
            </a:pPr>
            <a:r>
              <a:rPr lang="en-US" dirty="0"/>
              <a:t>Unstandardized constant=76.45</a:t>
            </a:r>
          </a:p>
          <a:p>
            <a:pPr marL="128016" lvl="1" indent="0">
              <a:buNone/>
            </a:pPr>
            <a:r>
              <a:rPr lang="en-US" dirty="0"/>
              <a:t>Unstandardized correlation coefficient=.482</a:t>
            </a:r>
          </a:p>
          <a:p>
            <a:pPr marL="128016" lvl="1" indent="0">
              <a:buNone/>
            </a:pPr>
            <a:endParaRPr lang="en-US" dirty="0"/>
          </a:p>
          <a:p>
            <a:pPr marL="128016" lvl="1" indent="0">
              <a:buNone/>
            </a:pPr>
            <a:r>
              <a:rPr lang="en-US" dirty="0"/>
              <a:t>Constant=the value of the dependent variable for the 0 group (renters)</a:t>
            </a:r>
          </a:p>
          <a:p>
            <a:pPr marL="128016" lvl="1" indent="0">
              <a:buNone/>
            </a:pPr>
            <a:r>
              <a:rPr lang="en-US" dirty="0"/>
              <a:t>Coefficient = the difference in the dependent variable between those who are coded 0 and those who are coded 1; so the FT evaluation of the police was 76.45 for renters and 76.45+.482=76.932</a:t>
            </a:r>
          </a:p>
          <a:p>
            <a:pPr marL="128016" lvl="1" indent="0">
              <a:buNone/>
            </a:pPr>
            <a:endParaRPr lang="en-US" dirty="0"/>
          </a:p>
          <a:p>
            <a:pPr marL="128016" lvl="1" indent="0">
              <a:buNone/>
            </a:pPr>
            <a:r>
              <a:rPr lang="en-US" dirty="0"/>
              <a:t>Coefficient was not significant here, showing that evaluations of the police did not differ between homeowners and renters.</a:t>
            </a:r>
          </a:p>
          <a:p>
            <a:pPr marL="128016" lvl="1" indent="0">
              <a:buNone/>
            </a:pPr>
            <a:endParaRPr lang="en-US" dirty="0"/>
          </a:p>
          <a:p>
            <a:pPr marL="128016" lvl="1" indent="0">
              <a:buNone/>
            </a:pPr>
            <a:r>
              <a:rPr lang="en-US" dirty="0"/>
              <a:t>What two other statistical tests could be used to test whether attitudes toward police differed between homeowners and renters? </a:t>
            </a:r>
          </a:p>
          <a:p>
            <a:pPr marL="128016" lvl="1" indent="0">
              <a:buNone/>
            </a:pPr>
            <a:endParaRPr lang="en-US" dirty="0"/>
          </a:p>
        </p:txBody>
      </p:sp>
    </p:spTree>
    <p:extLst>
      <p:ext uri="{BB962C8B-B14F-4D97-AF65-F5344CB8AC3E}">
        <p14:creationId xmlns:p14="http://schemas.microsoft.com/office/powerpoint/2010/main" val="2414508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you want to use a categorical variable with more than 2 categories?</a:t>
            </a:r>
          </a:p>
        </p:txBody>
      </p:sp>
      <p:sp>
        <p:nvSpPr>
          <p:cNvPr id="5" name="Content Placeholder 4"/>
          <p:cNvSpPr>
            <a:spLocks noGrp="1"/>
          </p:cNvSpPr>
          <p:nvPr>
            <p:ph idx="1"/>
          </p:nvPr>
        </p:nvSpPr>
        <p:spPr/>
        <p:txBody>
          <a:bodyPr/>
          <a:lstStyle/>
          <a:p>
            <a:r>
              <a:rPr lang="en-US" dirty="0"/>
              <a:t>Variable asking respondents what is the most important change that is needed to make your city a better place.</a:t>
            </a:r>
          </a:p>
        </p:txBody>
      </p:sp>
      <p:pic>
        <p:nvPicPr>
          <p:cNvPr id="4" name="Picture 3"/>
          <p:cNvPicPr>
            <a:picLocks noChangeAspect="1"/>
          </p:cNvPicPr>
          <p:nvPr/>
        </p:nvPicPr>
        <p:blipFill>
          <a:blip r:embed="rId2"/>
          <a:stretch>
            <a:fillRect/>
          </a:stretch>
        </p:blipFill>
        <p:spPr>
          <a:xfrm>
            <a:off x="2454275" y="3010154"/>
            <a:ext cx="5629021" cy="3195121"/>
          </a:xfrm>
          <a:prstGeom prst="rect">
            <a:avLst/>
          </a:prstGeom>
        </p:spPr>
      </p:pic>
    </p:spTree>
    <p:extLst>
      <p:ext uri="{BB962C8B-B14F-4D97-AF65-F5344CB8AC3E}">
        <p14:creationId xmlns:p14="http://schemas.microsoft.com/office/powerpoint/2010/main" val="3351022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2"/>
          <a:stretch>
            <a:fillRect/>
          </a:stretch>
        </p:blipFill>
        <p:spPr>
          <a:xfrm>
            <a:off x="3301123" y="180693"/>
            <a:ext cx="5589754" cy="6496613"/>
          </a:xfrm>
          <a:prstGeom prst="rect">
            <a:avLst/>
          </a:prstGeom>
        </p:spPr>
      </p:pic>
    </p:spTree>
    <p:extLst>
      <p:ext uri="{BB962C8B-B14F-4D97-AF65-F5344CB8AC3E}">
        <p14:creationId xmlns:p14="http://schemas.microsoft.com/office/powerpoint/2010/main" val="4140058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a:t>
            </a:r>
          </a:p>
        </p:txBody>
      </p:sp>
      <p:sp>
        <p:nvSpPr>
          <p:cNvPr id="4" name="Content Placeholder 3"/>
          <p:cNvSpPr>
            <a:spLocks noGrp="1"/>
          </p:cNvSpPr>
          <p:nvPr>
            <p:ph idx="1"/>
          </p:nvPr>
        </p:nvSpPr>
        <p:spPr/>
        <p:txBody>
          <a:bodyPr/>
          <a:lstStyle/>
          <a:p>
            <a:r>
              <a:rPr lang="en-US" dirty="0"/>
              <a:t>Dependent variable: likelihood of voting in the next election (0-100% probability)</a:t>
            </a:r>
          </a:p>
          <a:p>
            <a:r>
              <a:rPr lang="en-US" dirty="0"/>
              <a:t>Independent variable: what change would make the city a better place = all the dummy variables must be added together to represent this conceptual variable</a:t>
            </a:r>
          </a:p>
          <a:p>
            <a:endParaRPr lang="en-US" dirty="0"/>
          </a:p>
          <a:p>
            <a:r>
              <a:rPr lang="en-US" dirty="0"/>
              <a:t>Research question: Do respondent who identify different types of problems differ in their likelihood of voting in the next election?</a:t>
            </a:r>
          </a:p>
        </p:txBody>
      </p:sp>
    </p:spTree>
    <p:extLst>
      <p:ext uri="{BB962C8B-B14F-4D97-AF65-F5344CB8AC3E}">
        <p14:creationId xmlns:p14="http://schemas.microsoft.com/office/powerpoint/2010/main" val="2751996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9056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896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09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5841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4084738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786651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 and Use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p:txBody>
          <a:bodyPr/>
          <a:lstStyle/>
          <a:p>
            <a:pPr marL="0" indent="0">
              <a:buNone/>
            </a:pPr>
            <a:r>
              <a:rPr lang="en-US" dirty="0"/>
              <a:t>Github, data.gov, </a:t>
            </a:r>
            <a:r>
              <a:rPr lang="en-US" dirty="0" err="1"/>
              <a:t>chicago</a:t>
            </a:r>
            <a:r>
              <a:rPr lang="en-US" dirty="0"/>
              <a:t>  data portal, federal government websites</a:t>
            </a:r>
          </a:p>
          <a:p>
            <a:endParaRPr lang="en-US" dirty="0"/>
          </a:p>
        </p:txBody>
      </p:sp>
    </p:spTree>
    <p:extLst>
      <p:ext uri="{BB962C8B-B14F-4D97-AF65-F5344CB8AC3E}">
        <p14:creationId xmlns:p14="http://schemas.microsoft.com/office/powerpoint/2010/main" val="3446406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dirty="0"/>
              <a:t>Manipulating and Recoding Variables</a:t>
            </a:r>
            <a:r>
              <a:rPr lang="en-US" dirty="0"/>
              <a:t>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Game Plan: Manipulating Data in R</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7487981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r>
              <a:rPr lang="en-US" dirty="0"/>
              <a:t>Later in the course, we will open data in R</a:t>
            </a:r>
          </a:p>
          <a:p>
            <a:endParaRPr lang="en-US" dirty="0"/>
          </a:p>
          <a:p>
            <a:r>
              <a:rPr lang="en-US" dirty="0"/>
              <a:t>Common file types</a:t>
            </a:r>
          </a:p>
          <a:p>
            <a:r>
              <a:rPr lang="en-US" dirty="0"/>
              <a:t>.csv</a:t>
            </a:r>
          </a:p>
          <a:p>
            <a:r>
              <a:rPr lang="en-US" dirty="0"/>
              <a:t>.xlsx</a:t>
            </a:r>
          </a:p>
          <a:p>
            <a:pPr marL="0" indent="0">
              <a:buNone/>
            </a:pPr>
            <a:r>
              <a:rPr lang="en-US" dirty="0"/>
              <a:t>.txt (tabular, delineated, etc.)</a:t>
            </a:r>
          </a:p>
          <a:p>
            <a:endParaRPr lang="en-US" dirty="0"/>
          </a:p>
          <a:p>
            <a:r>
              <a:rPr lang="en-US" dirty="0"/>
              <a:t>How many rows? How many columns?</a:t>
            </a:r>
          </a:p>
          <a:p>
            <a:endParaRPr lang="en-US" dirty="0"/>
          </a:p>
          <a:p>
            <a:endParaRPr lang="en-US" dirty="0"/>
          </a:p>
          <a:p>
            <a:endParaRPr lang="en-US" dirty="0"/>
          </a:p>
        </p:txBody>
      </p:sp>
    </p:spTree>
    <p:extLst>
      <p:ext uri="{BB962C8B-B14F-4D97-AF65-F5344CB8AC3E}">
        <p14:creationId xmlns:p14="http://schemas.microsoft.com/office/powerpoint/2010/main" val="1615909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Text 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Week 3 Lab</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1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2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70919</TotalTime>
  <Words>11248</Words>
  <Application>Microsoft Office PowerPoint</Application>
  <PresentationFormat>Widescreen</PresentationFormat>
  <Paragraphs>1105</Paragraphs>
  <Slides>119</Slides>
  <Notes>67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119</vt:i4>
      </vt:variant>
    </vt:vector>
  </HeadingPairs>
  <TitlesOfParts>
    <vt:vector size="132" baseType="lpstr">
      <vt:lpstr>Arial</vt:lpstr>
      <vt:lpstr>Calibri</vt:lpstr>
      <vt:lpstr>Calibri Light</vt:lpstr>
      <vt:lpstr>Cambria Math</vt:lpstr>
      <vt:lpstr>Consolas</vt:lpstr>
      <vt:lpstr>LMRoman10-Regular-Identity-H</vt:lpstr>
      <vt:lpstr>Montserrat-Light</vt:lpstr>
      <vt:lpstr>Segoe UI</vt:lpstr>
      <vt:lpstr>Segoe UI Semilight</vt:lpstr>
      <vt:lpstr>Symbol</vt:lpstr>
      <vt:lpstr>Times New Roman</vt:lpstr>
      <vt:lpstr>Wingdings</vt:lpstr>
      <vt:lpstr>Retrospect</vt:lpstr>
      <vt:lpstr>Introduction</vt:lpstr>
      <vt:lpstr>Syllabus</vt:lpstr>
      <vt:lpstr>Excel is Free through UIC</vt:lpstr>
      <vt:lpstr>Framing</vt:lpstr>
      <vt:lpstr>PowerPoint Presentation</vt:lpstr>
      <vt:lpstr>Discussion</vt:lpstr>
      <vt:lpstr>Access and Use Public Data</vt:lpstr>
      <vt:lpstr>Opening data in Excel</vt:lpstr>
      <vt:lpstr>Text Files in Excel</vt:lpstr>
      <vt:lpstr>“Good” vs. “Bad” data</vt:lpstr>
      <vt:lpstr>Conceptual reminder</vt:lpstr>
      <vt:lpstr>Avoiding bad graphs</vt:lpstr>
      <vt:lpstr>Excel, Data Management, and Stats Concepts</vt:lpstr>
      <vt:lpstr>PowerPoint Presentation</vt:lpstr>
      <vt:lpstr>Cleaning Data</vt:lpstr>
      <vt:lpstr>Chicago Traffic Accident Data</vt:lpstr>
      <vt:lpstr>PowerPoint Presentation</vt:lpstr>
      <vt:lpstr>PowerPoint Presentation</vt:lpstr>
      <vt:lpstr>Crashes – Descriptive Statistics</vt:lpstr>
      <vt:lpstr>Separating Information from One Cell</vt:lpstr>
      <vt:lpstr>Combining Cells in Excel</vt:lpstr>
      <vt:lpstr>Crashes - Exploratory Graphs</vt:lpstr>
      <vt:lpstr>Explanatory Graphs</vt:lpstr>
      <vt:lpstr>Central Tendency</vt:lpstr>
      <vt:lpstr>Texas Winter Storm</vt:lpstr>
      <vt:lpstr>PowerPoint Presentation</vt:lpstr>
      <vt:lpstr>PowerPoint Presentation</vt:lpstr>
      <vt:lpstr>PowerPoint Presentation</vt:lpstr>
      <vt:lpstr>PowerPoint Presentation</vt:lpstr>
      <vt:lpstr>PowerPoint Presentation</vt:lpstr>
      <vt:lpstr>Types of Variables</vt:lpstr>
      <vt:lpstr>Manipulating Data</vt:lpstr>
      <vt:lpstr>Correlation </vt:lpstr>
      <vt:lpstr> The base function for correlations in R is simply cor() followed by the y and x variables.</vt:lpstr>
      <vt:lpstr>PowerPoint Presentation</vt:lpstr>
      <vt:lpstr>PowerPoint Presentation</vt:lpstr>
      <vt:lpstr>Tests of association:</vt:lpstr>
      <vt:lpstr>Correlation</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between two continuous variables: can also be captured using bivariate regression</vt:lpstr>
      <vt:lpstr>Correlation between two continuous variables: can also be captured using bivariate regression</vt:lpstr>
      <vt:lpstr>Dichotomous independent variable:</vt:lpstr>
      <vt:lpstr>What if you want to use a categorical variable with more than 2 categories?</vt:lpstr>
      <vt:lpstr>Regression:</vt:lpstr>
      <vt:lpstr>Using Multiple Measures</vt:lpstr>
      <vt:lpstr>Index vs. Scale</vt:lpstr>
      <vt:lpstr>Validity &amp; Reliability</vt:lpstr>
      <vt:lpstr>Dispersion and Deviation</vt:lpstr>
      <vt:lpstr>Central Limit Theorem</vt:lpstr>
      <vt:lpstr>Central Limit Theorem</vt:lpstr>
      <vt:lpstr>PowerPoint Presentation</vt:lpstr>
      <vt:lpstr>PowerPoint Presentation</vt:lpstr>
      <vt:lpstr>PowerPoint Presentation</vt:lpstr>
      <vt:lpstr>PowerPoint Presentation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Manipulating and Recoding Variables in R</vt:lpstr>
      <vt:lpstr>Game Plan: Manipulating Data in R</vt:lpstr>
      <vt:lpstr>Useful Functions and Packages </vt:lpstr>
      <vt:lpstr>Look at a Variable: V161115</vt:lpstr>
      <vt:lpstr>Attributes: V161115</vt:lpstr>
      <vt:lpstr>Frequencies: V161115</vt:lpstr>
      <vt:lpstr>Create a Smaller Dataset: Subset Data</vt:lpstr>
      <vt:lpstr>Defining Missing Values = NA in R</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Recoding a Categorical Variable</vt:lpstr>
      <vt:lpstr>Week 3 Lab</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Appropriate statistics for describing variables</vt:lpstr>
      <vt:lpstr>Distribution</vt:lpstr>
      <vt:lpstr>Preferences of spending on defense by gender </vt:lpstr>
      <vt:lpstr>Preferences for Spending on Defense for Democrats and Republicans</vt:lpstr>
      <vt:lpstr>Research Question: V161178 vs. V161181</vt:lpstr>
      <vt:lpstr>PowerPoint Presentation</vt:lpstr>
      <vt:lpstr>Example 4</vt:lpstr>
      <vt:lpstr>Research Question</vt:lpstr>
      <vt:lpstr>Example: Correlation between feeling thermometers between feeling thermometer rating of mayor and local city police (0-100)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332</cp:revision>
  <dcterms:created xsi:type="dcterms:W3CDTF">2019-08-14T15:01:52Z</dcterms:created>
  <dcterms:modified xsi:type="dcterms:W3CDTF">2021-05-24T19:14:46Z</dcterms:modified>
</cp:coreProperties>
</file>